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9" r:id="rId3"/>
    <p:sldId id="297" r:id="rId4"/>
    <p:sldId id="257" r:id="rId5"/>
    <p:sldId id="261" r:id="rId6"/>
    <p:sldId id="259" r:id="rId7"/>
    <p:sldId id="260" r:id="rId8"/>
    <p:sldId id="262" r:id="rId9"/>
    <p:sldId id="301" r:id="rId10"/>
    <p:sldId id="300" r:id="rId11"/>
    <p:sldId id="264" r:id="rId12"/>
    <p:sldId id="263" r:id="rId13"/>
    <p:sldId id="294" r:id="rId14"/>
    <p:sldId id="265" r:id="rId15"/>
    <p:sldId id="295" r:id="rId16"/>
    <p:sldId id="296" r:id="rId17"/>
    <p:sldId id="266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8AE46E-493C-56B5-DF6C-5562A06EB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E199EA-4645-F70F-D7AC-FE2AD0AEB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8603594-8D76-EDC6-C054-ED03212B2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770722-AB27-F284-9FCD-E6201BF14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7FB408-3F8F-CC39-BB5F-FBBADF3D8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667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3C1B0D-322B-3BD9-D048-55B282174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722B623-A8D4-94D9-DACA-CE95E5527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AAC15E-FA4A-BF77-B81D-AEB1F1F26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79EB59-BC2A-1082-E283-91647CD81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BB901B-D08B-366E-1451-F5455A743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3173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B98CC146-C475-399D-69F0-3F6458B2D7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C0A3F84-52C8-C456-16C1-BDEC3CBD7B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1E9993-A262-50E3-2795-9CA4EB391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610886-F7B0-BC62-9EC5-6CCF85ACE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94FE6DF-3FBD-13CA-A5D6-99B6E7617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19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582E2B-E17B-CCAB-6CC3-E4F4EC4F4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37FF81-B25D-BCD6-6FDA-36E7DEE85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AC1D3F-D52B-4AB0-FFBF-C69109C6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641AD03-7C94-237E-0762-F480E00FB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A90A4D6-CFA5-8280-F79A-D5C0C8D44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2686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4206E67-B72C-D3B0-96CD-E7043EEB7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B20379-A947-65E0-AC89-0FD1018A2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AA75BA8-CFCA-BD25-2FEC-4C62778C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B6694C0-B37A-8ACD-A4AB-8F50658B8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E77938-9A45-1276-DECB-44571B89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9551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02733F-2E02-FAFA-6943-6C29A60E8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368427-5F15-7F6F-AA23-E8DA8AFEA8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18B5AD2-474F-4F2E-5AD9-A174E52C5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7169831-9E6D-4D01-C187-0686E350E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19367CE-2B45-154C-6810-F6EE0A83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1F83D04-2F92-88E8-124A-CE37181F6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4686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2DEF15-CE47-E654-CE23-EEB4B393D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3DD4E6-4921-BB70-E72C-2837194CB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90921B5-04DF-B758-C469-A05D1A39C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C477929-3241-A5CD-7BE9-E22A1755D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205F885-4EEF-5FDC-111A-F82DE40B4F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093705F-74BE-F747-3A64-B2A74731E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95479FD-000F-B5A5-86C9-6AC7BE9EC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F2C81F0-D32E-7D4E-2269-05B3F1596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051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F2CAE9-4646-3492-744D-C3DDBEE67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11008FD-E79E-433F-87D8-BA241C01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227E3FD-EE8E-1424-B00A-1083A2CEC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63870A-BAF9-29BD-0279-2383097E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40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98AD4D4-D7C5-812E-E9BD-E70F524CF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114C2E-C81F-399D-469A-02EA0FD19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C565A0B-34AE-FA8E-23A7-5527DBF9B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2020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FF93A2-EE52-551D-CA71-F1D3ABA37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ECAA0C-F79A-7FB0-29AA-E501172C1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A9D391-F23A-BA74-0422-A595A08D8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A91B784-0908-9274-EB33-359E9ACEF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6D6C3ED-397C-ADF6-C6E7-469ED386B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759633A-A8C3-DA11-8A2D-18BED2C4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762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D99E1C-44DF-EC6C-4BC3-FA0E7ABF7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3AD8332-D127-FC07-69CA-7BD23016A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BEBB74F-7C92-3C27-5543-2F5938E365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0E28965-917B-FB13-FECF-0F38E6130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F78DABC-EAC6-34EC-050A-49654124B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E61E818-DC1D-D999-B779-F6E048188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6813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33ED2BE-73F0-6328-F09D-84D8F9060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86799-7B75-A53B-AAFA-0F9D15643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A86CFB-3038-0F5E-7E09-742396D737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A1F4B-9222-4BA0-A200-B85131500C53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2C907C-5A76-D6FE-46FD-48D2766D8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D9AB4D2-263E-CAB7-E28C-E0C0788D8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F48DC-9BA0-414F-83B2-DD911A041A4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098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issot%27s_indicatrix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observablehq.com/@d3/tissots-indicatrix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52DBE4-0924-37F2-54FE-902E04B4BB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Mappe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CEC5F7D-914F-0AC5-F017-B3D6E336CF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/>
              <a:t>Esercitazione 7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5560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9F837-DDEE-A2A7-C850-1AB5A4A25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495620-E3A7-3B95-9F19-7B13D736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Projections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515C718-5DFF-BF22-2638-D95FB52FE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8" y="3898111"/>
            <a:ext cx="3482943" cy="2074564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47FAA5B-D253-6ABA-D9D3-E5F1FD404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449" y="3906417"/>
            <a:ext cx="3270963" cy="2071154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D3B16F09-25EA-AE77-FCE6-035FEBFBC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7416" y="3914722"/>
            <a:ext cx="3617167" cy="2057953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C44BDCA-3C43-82B4-76F9-77CAD0F6E4B2}"/>
              </a:ext>
            </a:extLst>
          </p:cNvPr>
          <p:cNvSpPr txBox="1"/>
          <p:nvPr/>
        </p:nvSpPr>
        <p:spPr>
          <a:xfrm>
            <a:off x="382587" y="6204857"/>
            <a:ext cx="3482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Azimuthal</a:t>
            </a:r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47DBB49-DABC-542C-22D2-287D54A3F679}"/>
              </a:ext>
            </a:extLst>
          </p:cNvPr>
          <p:cNvSpPr txBox="1"/>
          <p:nvPr/>
        </p:nvSpPr>
        <p:spPr>
          <a:xfrm>
            <a:off x="4287416" y="6204857"/>
            <a:ext cx="3617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Cylindrical</a:t>
            </a:r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EBCB1B8-C7CD-5542-3717-3301FF6482AA}"/>
              </a:ext>
            </a:extLst>
          </p:cNvPr>
          <p:cNvSpPr txBox="1"/>
          <p:nvPr/>
        </p:nvSpPr>
        <p:spPr>
          <a:xfrm>
            <a:off x="8538449" y="6202077"/>
            <a:ext cx="327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Conic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6CDCAD-E66A-D4B5-D145-450E80B00697}"/>
              </a:ext>
            </a:extLst>
          </p:cNvPr>
          <p:cNvSpPr txBox="1"/>
          <p:nvPr/>
        </p:nvSpPr>
        <p:spPr>
          <a:xfrm>
            <a:off x="839788" y="2170309"/>
            <a:ext cx="1096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Sono funzioni abbastanza complesse…basta capire a cosa servono ad alto livello</a:t>
            </a:r>
          </a:p>
        </p:txBody>
      </p:sp>
    </p:spTree>
    <p:extLst>
      <p:ext uri="{BB962C8B-B14F-4D97-AF65-F5344CB8AC3E}">
        <p14:creationId xmlns:p14="http://schemas.microsoft.com/office/powerpoint/2010/main" val="2719806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9EB3-5B26-6A50-8C90-2AB1F73B5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8C74AE-481F-3F62-5A42-05E8AE226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616591"/>
          </a:xfrm>
        </p:spPr>
        <p:txBody>
          <a:bodyPr anchor="t"/>
          <a:lstStyle/>
          <a:p>
            <a:r>
              <a:rPr lang="it-IT" dirty="0" err="1"/>
              <a:t>Projections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36CC9F8-4A54-7DB3-86C0-29075510F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995" y="1073791"/>
            <a:ext cx="7108009" cy="542453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D38B50C-C6B6-52A8-6C42-8B9D7771886F}"/>
              </a:ext>
            </a:extLst>
          </p:cNvPr>
          <p:cNvSpPr txBox="1"/>
          <p:nvPr/>
        </p:nvSpPr>
        <p:spPr>
          <a:xfrm>
            <a:off x="411061" y="1879134"/>
            <a:ext cx="1896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linkClick r:id="rId3"/>
              </a:rPr>
              <a:t>Indicatori di Tissot</a:t>
            </a:r>
            <a:endParaRPr lang="it-IT" dirty="0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64376DF-28C8-5A9B-1B2A-007D0B0E9FC4}"/>
              </a:ext>
            </a:extLst>
          </p:cNvPr>
          <p:cNvCxnSpPr>
            <a:stCxn id="6" idx="3"/>
          </p:cNvCxnSpPr>
          <p:nvPr/>
        </p:nvCxnSpPr>
        <p:spPr>
          <a:xfrm flipV="1">
            <a:off x="2307862" y="1963024"/>
            <a:ext cx="477283" cy="100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904C4BCA-7925-ACAA-A6B1-469B104FE71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307862" y="2063800"/>
            <a:ext cx="661841" cy="1669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569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950811-4B0F-18A0-BA00-7A853304F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A916D6-5650-26DB-9632-70CEB3727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889893" cy="1600200"/>
          </a:xfrm>
        </p:spPr>
        <p:txBody>
          <a:bodyPr/>
          <a:lstStyle/>
          <a:p>
            <a:r>
              <a:rPr lang="it-IT" dirty="0"/>
              <a:t>Geographic </a:t>
            </a:r>
            <a:r>
              <a:rPr lang="it-IT" dirty="0" err="1"/>
              <a:t>Path</a:t>
            </a:r>
            <a:r>
              <a:rPr lang="it-IT" dirty="0"/>
              <a:t> Generator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E3FD48C-9BFB-CAA4-BFAB-B7D18E0A1FB5}"/>
              </a:ext>
            </a:extLst>
          </p:cNvPr>
          <p:cNvSpPr txBox="1"/>
          <p:nvPr/>
        </p:nvSpPr>
        <p:spPr>
          <a:xfrm>
            <a:off x="839788" y="2170309"/>
            <a:ext cx="10969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E’ </a:t>
            </a:r>
            <a:r>
              <a:rPr lang="en-US" b="0" i="0" dirty="0" err="1">
                <a:effectLst/>
                <a:latin typeface="-apple-system"/>
              </a:rPr>
              <a:t>una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funzione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che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prende</a:t>
            </a:r>
            <a:endParaRPr lang="en-US" b="0" i="0" dirty="0"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in input: un </a:t>
            </a:r>
            <a:r>
              <a:rPr lang="en-US" b="0" i="0" dirty="0" err="1">
                <a:effectLst/>
                <a:latin typeface="-apple-system"/>
              </a:rPr>
              <a:t>GeoJSON</a:t>
            </a:r>
            <a:r>
              <a:rPr lang="en-US" b="0" i="0" dirty="0">
                <a:effectLst/>
                <a:latin typeface="-apple-system"/>
              </a:rPr>
              <a:t> e </a:t>
            </a:r>
            <a:r>
              <a:rPr lang="en-US" b="0" i="0" dirty="0" err="1">
                <a:effectLst/>
                <a:latin typeface="-apple-system"/>
              </a:rPr>
              <a:t>una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funzione</a:t>
            </a:r>
            <a:r>
              <a:rPr lang="en-US" b="0" i="0" dirty="0">
                <a:effectLst/>
                <a:latin typeface="-apple-system"/>
              </a:rPr>
              <a:t> di </a:t>
            </a:r>
            <a:r>
              <a:rPr lang="en-US" b="0" i="0" dirty="0" err="1">
                <a:effectLst/>
                <a:latin typeface="-apple-system"/>
              </a:rPr>
              <a:t>proiezione</a:t>
            </a:r>
            <a:endParaRPr lang="en-US" b="0" i="0" dirty="0"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In output: </a:t>
            </a:r>
            <a:r>
              <a:rPr lang="en-US" dirty="0" err="1">
                <a:latin typeface="-apple-system"/>
              </a:rPr>
              <a:t>una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stringa</a:t>
            </a:r>
            <a:r>
              <a:rPr lang="en-US" dirty="0">
                <a:latin typeface="-apple-system"/>
              </a:rPr>
              <a:t> per un path </a:t>
            </a:r>
            <a:r>
              <a:rPr lang="en-US" dirty="0" err="1">
                <a:latin typeface="-apple-system"/>
              </a:rPr>
              <a:t>che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disegna</a:t>
            </a:r>
            <a:r>
              <a:rPr lang="en-US" dirty="0">
                <a:latin typeface="-apple-system"/>
              </a:rPr>
              <a:t> le </a:t>
            </a:r>
            <a:r>
              <a:rPr lang="en-US" dirty="0" err="1">
                <a:latin typeface="-apple-system"/>
              </a:rPr>
              <a:t>entità</a:t>
            </a:r>
            <a:r>
              <a:rPr lang="en-US" dirty="0">
                <a:latin typeface="-apple-system"/>
              </a:rPr>
              <a:t> del </a:t>
            </a:r>
            <a:r>
              <a:rPr lang="en-US" dirty="0" err="1">
                <a:latin typeface="-apple-system"/>
              </a:rPr>
              <a:t>GeoJSON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nella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proiezione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indicata</a:t>
            </a:r>
            <a:endParaRPr lang="it-IT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659503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47CB4B-7903-7AF6-9841-03B2FE22B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C623-AADB-E9E4-3137-4B5F6FA45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1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C605C-6C46-D44B-3BB1-A043465ED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Vediamo</a:t>
            </a:r>
            <a:r>
              <a:rPr lang="en-US" dirty="0"/>
              <a:t> come </a:t>
            </a:r>
            <a:r>
              <a:rPr lang="en-US" dirty="0" err="1"/>
              <a:t>mostrare</a:t>
            </a:r>
            <a:r>
              <a:rPr lang="en-US" dirty="0"/>
              <a:t> un file </a:t>
            </a:r>
            <a:r>
              <a:rPr lang="en-US" dirty="0" err="1"/>
              <a:t>geojson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</a:t>
            </a:r>
            <a:r>
              <a:rPr lang="en-US" dirty="0" err="1"/>
              <a:t>relativo</a:t>
            </a:r>
            <a:r>
              <a:rPr lang="en-US" dirty="0"/>
              <a:t>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9F1C69-685E-A095-90B0-06EDF39B1F78}"/>
              </a:ext>
            </a:extLst>
          </p:cNvPr>
          <p:cNvSpPr txBox="1">
            <a:spLocks/>
          </p:cNvSpPr>
          <p:nvPr/>
        </p:nvSpPr>
        <p:spPr>
          <a:xfrm>
            <a:off x="5825976" y="233496"/>
            <a:ext cx="4850443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E891E1A0-32F8-86C3-3666-48658CC08C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040380"/>
            <a:ext cx="6172200" cy="4767715"/>
          </a:xfrm>
        </p:spPr>
      </p:pic>
    </p:spTree>
    <p:extLst>
      <p:ext uri="{BB962C8B-B14F-4D97-AF65-F5344CB8AC3E}">
        <p14:creationId xmlns:p14="http://schemas.microsoft.com/office/powerpoint/2010/main" val="2963286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A8FFF-3D8F-B22E-3128-D1970AC47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EB4404-241C-5B60-534C-15027BAA3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889893" cy="1600200"/>
          </a:xfrm>
        </p:spPr>
        <p:txBody>
          <a:bodyPr/>
          <a:lstStyle/>
          <a:p>
            <a:r>
              <a:rPr lang="it-IT" dirty="0"/>
              <a:t>Geographic </a:t>
            </a:r>
            <a:r>
              <a:rPr lang="it-IT" dirty="0" err="1"/>
              <a:t>Path</a:t>
            </a:r>
            <a:r>
              <a:rPr lang="it-IT" dirty="0"/>
              <a:t> Generator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0C66EE0-15C6-3582-01A9-99D9AB5979B0}"/>
              </a:ext>
            </a:extLst>
          </p:cNvPr>
          <p:cNvSpPr txBox="1"/>
          <p:nvPr/>
        </p:nvSpPr>
        <p:spPr>
          <a:xfrm>
            <a:off x="839788" y="2170309"/>
            <a:ext cx="109696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-apple-system"/>
              </a:rPr>
              <a:t>Offre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funzioni</a:t>
            </a:r>
            <a:r>
              <a:rPr lang="en-US" dirty="0">
                <a:latin typeface="-apple-system"/>
              </a:rPr>
              <a:t> di </a:t>
            </a:r>
            <a:r>
              <a:rPr lang="en-US" dirty="0" err="1">
                <a:latin typeface="-apple-system"/>
              </a:rPr>
              <a:t>supporto</a:t>
            </a:r>
            <a:r>
              <a:rPr lang="en-US" dirty="0">
                <a:latin typeface="-apple-system"/>
              </a:rPr>
              <a:t> per fare </a:t>
            </a:r>
            <a:r>
              <a:rPr lang="en-US" dirty="0" err="1">
                <a:latin typeface="-apple-system"/>
              </a:rPr>
              <a:t>calcoli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su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una</a:t>
            </a:r>
            <a:r>
              <a:rPr lang="en-US" dirty="0">
                <a:latin typeface="-apple-system"/>
              </a:rPr>
              <a:t> feature 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</a:rPr>
              <a:t>.area(f) 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restituisce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l’area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(in pixels)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-apple-system"/>
              </a:rPr>
              <a:t>Point, MultiPoint, </a:t>
            </a:r>
            <a:r>
              <a:rPr lang="en-US" b="0" i="0" dirty="0" err="1">
                <a:effectLst/>
                <a:latin typeface="-apple-system"/>
              </a:rPr>
              <a:t>LineString</a:t>
            </a:r>
            <a:r>
              <a:rPr lang="en-US" b="0" i="0" dirty="0">
                <a:effectLst/>
                <a:latin typeface="-apple-system"/>
              </a:rPr>
              <a:t> and </a:t>
            </a:r>
            <a:r>
              <a:rPr lang="en-US" b="0" i="0" dirty="0" err="1">
                <a:effectLst/>
                <a:latin typeface="-apple-system"/>
              </a:rPr>
              <a:t>MultiLineString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hanno</a:t>
            </a:r>
            <a:r>
              <a:rPr lang="en-US" b="0" i="0" dirty="0">
                <a:effectLst/>
                <a:latin typeface="-apple-system"/>
              </a:rPr>
              <a:t> area 0</a:t>
            </a:r>
          </a:p>
          <a:p>
            <a:pPr lvl="2"/>
            <a:endParaRPr lang="en-US" dirty="0">
              <a:latin typeface="-apple-system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  <a:sym typeface="Wingdings" panose="05000000000000000000" pitchFamily="2" charset="2"/>
              </a:rPr>
              <a:t>.measure(f) 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restituisce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il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perimetro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(in pixels)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  <a:sym typeface="Wingdings" panose="05000000000000000000" pitchFamily="2" charset="2"/>
              </a:rPr>
              <a:t>Points e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Multipoints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hanno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perimetro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0</a:t>
            </a:r>
          </a:p>
          <a:p>
            <a:pPr lvl="2"/>
            <a:endParaRPr lang="en-US" dirty="0">
              <a:latin typeface="-apple-system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  <a:sym typeface="Wingdings" panose="05000000000000000000" pitchFamily="2" charset="2"/>
              </a:rPr>
              <a:t>.centroid(f) 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restituisce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il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centroide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[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x,y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]</a:t>
            </a:r>
          </a:p>
          <a:p>
            <a:pPr lvl="1"/>
            <a:endParaRPr lang="en-US" dirty="0">
              <a:latin typeface="-apple-system"/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-apple-system"/>
                <a:sym typeface="Wingdings" panose="05000000000000000000" pitchFamily="2" charset="2"/>
              </a:rPr>
              <a:t>.bounds(f)  </a:t>
            </a:r>
            <a:r>
              <a:rPr lang="en-US" dirty="0" err="1">
                <a:latin typeface="-apple-system"/>
                <a:sym typeface="Wingdings" panose="05000000000000000000" pitchFamily="2" charset="2"/>
              </a:rPr>
              <a:t>restituisce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 il bounding box [[x</a:t>
            </a:r>
            <a:r>
              <a:rPr lang="en-US" baseline="-25000" dirty="0">
                <a:latin typeface="-apple-system"/>
                <a:sym typeface="Wingdings" panose="05000000000000000000" pitchFamily="2" charset="2"/>
              </a:rPr>
              <a:t>0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, y</a:t>
            </a:r>
            <a:r>
              <a:rPr lang="en-US" baseline="-25000" dirty="0">
                <a:latin typeface="-apple-system"/>
                <a:sym typeface="Wingdings" panose="05000000000000000000" pitchFamily="2" charset="2"/>
              </a:rPr>
              <a:t>0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], [x</a:t>
            </a:r>
            <a:r>
              <a:rPr lang="en-US" baseline="-25000" dirty="0">
                <a:latin typeface="-apple-system"/>
                <a:sym typeface="Wingdings" panose="05000000000000000000" pitchFamily="2" charset="2"/>
              </a:rPr>
              <a:t>1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, y</a:t>
            </a:r>
            <a:r>
              <a:rPr lang="en-US" baseline="-25000" dirty="0">
                <a:latin typeface="-apple-system"/>
                <a:sym typeface="Wingdings" panose="05000000000000000000" pitchFamily="2" charset="2"/>
              </a:rPr>
              <a:t>1</a:t>
            </a:r>
            <a:r>
              <a:rPr lang="en-US" dirty="0">
                <a:latin typeface="-apple-system"/>
                <a:sym typeface="Wingdings" panose="05000000000000000000" pitchFamily="2" charset="2"/>
              </a:rPr>
              <a:t>]]</a:t>
            </a:r>
            <a:endParaRPr lang="it-IT" dirty="0"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229370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576F8-E12D-BB58-348D-53D1EB9D7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05880-E5DD-E0AB-09FB-94C86561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2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8625D-575E-BDAB-7BC5-435DA8520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Prendiamo</a:t>
            </a:r>
            <a:r>
              <a:rPr lang="en-US" dirty="0"/>
              <a:t> </a:t>
            </a:r>
            <a:r>
              <a:rPr lang="en-US" dirty="0" err="1"/>
              <a:t>l’esercizio</a:t>
            </a:r>
            <a:r>
              <a:rPr lang="en-US" dirty="0"/>
              <a:t> 1 e </a:t>
            </a:r>
            <a:r>
              <a:rPr lang="en-US" dirty="0" err="1"/>
              <a:t>facciamo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modifiche</a:t>
            </a:r>
            <a:r>
              <a:rPr lang="en-US" dirty="0"/>
              <a:t>. Per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poligono</a:t>
            </a:r>
            <a:r>
              <a:rPr lang="en-US" dirty="0"/>
              <a:t> </a:t>
            </a:r>
            <a:r>
              <a:rPr lang="en-US" dirty="0" err="1"/>
              <a:t>onHover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Mostriamo</a:t>
            </a:r>
            <a:r>
              <a:rPr lang="en-US" sz="1400" dirty="0"/>
              <a:t> il </a:t>
            </a:r>
            <a:r>
              <a:rPr lang="en-US" sz="1400" dirty="0" err="1"/>
              <a:t>centroide</a:t>
            </a:r>
            <a:r>
              <a:rPr lang="en-US" sz="1400" dirty="0"/>
              <a:t> con un </a:t>
            </a:r>
            <a:r>
              <a:rPr lang="en-US" sz="1400" dirty="0" err="1"/>
              <a:t>cerchio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Mostriamo</a:t>
            </a:r>
            <a:r>
              <a:rPr lang="en-US" sz="1400" dirty="0"/>
              <a:t> il bounding box con un </a:t>
            </a:r>
            <a:r>
              <a:rPr lang="en-US" sz="1400" dirty="0" err="1"/>
              <a:t>quadrato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dirty="0" err="1"/>
              <a:t>Mostriamo</a:t>
            </a:r>
            <a:r>
              <a:rPr lang="en-US" sz="1400" dirty="0"/>
              <a:t> con un testo </a:t>
            </a:r>
            <a:r>
              <a:rPr lang="en-US" sz="1400" dirty="0" err="1"/>
              <a:t>l’area</a:t>
            </a:r>
            <a:r>
              <a:rPr lang="en-US" sz="1400" dirty="0"/>
              <a:t> e il </a:t>
            </a:r>
            <a:r>
              <a:rPr lang="en-US" sz="1400" dirty="0" err="1"/>
              <a:t>perimetro</a:t>
            </a:r>
            <a:r>
              <a:rPr lang="en-US" sz="1400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</a:t>
            </a:r>
            <a:r>
              <a:rPr lang="en-US" dirty="0" err="1"/>
              <a:t>relativo</a:t>
            </a:r>
            <a:r>
              <a:rPr lang="en-US" dirty="0"/>
              <a:t>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BDEA5353-D0B0-7AC6-54B0-DB0D873842B3}"/>
              </a:ext>
            </a:extLst>
          </p:cNvPr>
          <p:cNvSpPr txBox="1">
            <a:spLocks/>
          </p:cNvSpPr>
          <p:nvPr/>
        </p:nvSpPr>
        <p:spPr>
          <a:xfrm>
            <a:off x="5825976" y="233496"/>
            <a:ext cx="4850443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3" name="20240229-1027-28.4125420">
            <a:hlinkClick r:id="" action="ppaction://media"/>
            <a:extLst>
              <a:ext uri="{FF2B5EF4-FFF2-40B4-BE49-F238E27FC236}">
                <a16:creationId xmlns:a16="http://schemas.microsoft.com/office/drawing/2014/main" id="{251CC97D-3CC0-EC42-28C7-8E5E934F1E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3188" y="1063625"/>
            <a:ext cx="6172200" cy="4719638"/>
          </a:xfrm>
        </p:spPr>
      </p:pic>
    </p:spTree>
    <p:extLst>
      <p:ext uri="{BB962C8B-B14F-4D97-AF65-F5344CB8AC3E}">
        <p14:creationId xmlns:p14="http://schemas.microsoft.com/office/powerpoint/2010/main" val="1716054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8012C-86F1-4663-089D-42EDC7E69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570FC-197E-2929-62B2-AD5E7CDBC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3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5C48E-846F-4648-4195-A530E31D7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Facciamo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Choropleth Map </a:t>
            </a:r>
            <a:r>
              <a:rPr lang="en-US" dirty="0" err="1"/>
              <a:t>che</a:t>
            </a:r>
            <a:r>
              <a:rPr lang="en-US" dirty="0"/>
              <a:t> ci </a:t>
            </a:r>
            <a:r>
              <a:rPr lang="en-US" dirty="0" err="1"/>
              <a:t>indichi</a:t>
            </a:r>
            <a:r>
              <a:rPr lang="en-US" dirty="0"/>
              <a:t> la </a:t>
            </a:r>
            <a:r>
              <a:rPr lang="en-US" dirty="0" err="1"/>
              <a:t>popolazione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nazioni</a:t>
            </a:r>
            <a:r>
              <a:rPr lang="en-US" dirty="0"/>
              <a:t>.</a:t>
            </a:r>
            <a:endParaRPr lang="en-US" sz="1400" dirty="0"/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</a:t>
            </a:r>
            <a:r>
              <a:rPr lang="en-US" dirty="0" err="1"/>
              <a:t>relativo</a:t>
            </a:r>
            <a:r>
              <a:rPr lang="en-US" dirty="0"/>
              <a:t>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4588CD-D343-E2CC-2D7E-0E2732F3FB99}"/>
              </a:ext>
            </a:extLst>
          </p:cNvPr>
          <p:cNvSpPr txBox="1">
            <a:spLocks/>
          </p:cNvSpPr>
          <p:nvPr/>
        </p:nvSpPr>
        <p:spPr>
          <a:xfrm>
            <a:off x="5825976" y="233496"/>
            <a:ext cx="4850443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D0F3532-E83A-3043-99B4-D6D2AEC1A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387643"/>
            <a:ext cx="6172200" cy="4073189"/>
          </a:xfrm>
        </p:spPr>
      </p:pic>
    </p:spTree>
    <p:extLst>
      <p:ext uri="{BB962C8B-B14F-4D97-AF65-F5344CB8AC3E}">
        <p14:creationId xmlns:p14="http://schemas.microsoft.com/office/powerpoint/2010/main" val="3675275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F4236-2D25-6193-EAED-89A6030C8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70C3E9-C624-7439-732E-803A5496A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889893" cy="1600200"/>
          </a:xfrm>
        </p:spPr>
        <p:txBody>
          <a:bodyPr/>
          <a:lstStyle/>
          <a:p>
            <a:r>
              <a:rPr lang="en-US" dirty="0"/>
              <a:t>Extra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3EA5DAA2-4CA4-AAFD-BD99-84E38EC8D476}"/>
              </a:ext>
            </a:extLst>
          </p:cNvPr>
          <p:cNvSpPr txBox="1"/>
          <p:nvPr/>
        </p:nvSpPr>
        <p:spPr>
          <a:xfrm>
            <a:off x="839788" y="2170309"/>
            <a:ext cx="1096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DEMO - </a:t>
            </a:r>
            <a:r>
              <a:rPr lang="en-US" dirty="0" err="1">
                <a:hlinkClick r:id="rId2"/>
              </a:rPr>
              <a:t>Differenze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fra</a:t>
            </a:r>
            <a:r>
              <a:rPr lang="en-US" dirty="0">
                <a:hlinkClick r:id="rId2"/>
              </a:rPr>
              <a:t> le </a:t>
            </a:r>
            <a:r>
              <a:rPr lang="en-US" dirty="0" err="1">
                <a:hlinkClick r:id="rId2"/>
              </a:rPr>
              <a:t>varie</a:t>
            </a:r>
            <a:r>
              <a:rPr lang="en-US" dirty="0">
                <a:hlinkClick r:id="rId2"/>
              </a:rPr>
              <a:t> </a:t>
            </a:r>
            <a:r>
              <a:rPr lang="en-US" dirty="0" err="1">
                <a:hlinkClick r:id="rId2"/>
              </a:rPr>
              <a:t>proiezioni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4179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1806B-4D4D-C521-3BD4-19F83C65A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Latitude</a:t>
            </a:r>
            <a:r>
              <a:rPr lang="it-IT" dirty="0"/>
              <a:t> &amp; Longitudine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0D067-1E9A-4D4E-C332-128443F8B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it-IT" dirty="0"/>
              <a:t>2D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38AE8F-72E8-6913-F2F0-5B267F9203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it-IT" dirty="0"/>
              <a:t>3D</a:t>
            </a:r>
          </a:p>
        </p:txBody>
      </p:sp>
      <p:pic>
        <p:nvPicPr>
          <p:cNvPr id="9" name="Picture 2" descr="Unit circle">
            <a:extLst>
              <a:ext uri="{FF2B5EF4-FFF2-40B4-BE49-F238E27FC236}">
                <a16:creationId xmlns:a16="http://schemas.microsoft.com/office/drawing/2014/main" id="{FB2489D2-0882-C60C-FD4B-5A20898EBD9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353" y="2505075"/>
            <a:ext cx="3684588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undefined">
            <a:extLst>
              <a:ext uri="{FF2B5EF4-FFF2-40B4-BE49-F238E27FC236}">
                <a16:creationId xmlns:a16="http://schemas.microsoft.com/office/drawing/2014/main" id="{0C6FD271-9223-6D00-CB14-BFC2C0DE9D32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1500" y="2505075"/>
            <a:ext cx="3684588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646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0FCF5F-B484-CF0E-5DB5-04FACF24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3 informazioni chiave per capire le mappe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DFD107-72D1-AE0A-05C4-89AB266F7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 err="1"/>
              <a:t>GeoJSON</a:t>
            </a:r>
            <a:r>
              <a:rPr lang="it-IT" b="1" dirty="0"/>
              <a:t>:</a:t>
            </a:r>
          </a:p>
          <a:p>
            <a:pPr lvl="1"/>
            <a:r>
              <a:rPr lang="en-US" b="0" i="0" dirty="0">
                <a:effectLst/>
                <a:latin typeface="-apple-system"/>
              </a:rPr>
              <a:t>Uno standard JSON-based per </a:t>
            </a:r>
            <a:r>
              <a:rPr lang="en-US" b="0" i="0" dirty="0" err="1">
                <a:effectLst/>
                <a:latin typeface="-apple-system"/>
              </a:rPr>
              <a:t>specificare</a:t>
            </a:r>
            <a:r>
              <a:rPr lang="en-US" b="0" i="0" dirty="0">
                <a:effectLst/>
                <a:latin typeface="-apple-system"/>
              </a:rPr>
              <a:t> le </a:t>
            </a:r>
            <a:r>
              <a:rPr lang="en-US" b="0" i="0" dirty="0" err="1">
                <a:effectLst/>
                <a:latin typeface="-apple-system"/>
              </a:rPr>
              <a:t>forme</a:t>
            </a:r>
            <a:r>
              <a:rPr lang="en-US" b="0" i="0" dirty="0">
                <a:effectLst/>
                <a:latin typeface="-apple-system"/>
              </a:rPr>
              <a:t> di </a:t>
            </a:r>
            <a:r>
              <a:rPr lang="en-US" b="0" i="0" dirty="0" err="1">
                <a:effectLst/>
                <a:latin typeface="-apple-system"/>
              </a:rPr>
              <a:t>geografici</a:t>
            </a:r>
            <a:endParaRPr lang="en-US" b="0" i="0" dirty="0"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Projections:</a:t>
            </a:r>
            <a:endParaRPr lang="en-US" dirty="0">
              <a:latin typeface="-apple-system"/>
            </a:endParaRPr>
          </a:p>
          <a:p>
            <a:pPr lvl="1"/>
            <a:r>
              <a:rPr lang="en-US" b="0" i="0" dirty="0" err="1">
                <a:effectLst/>
                <a:latin typeface="-apple-system"/>
              </a:rPr>
              <a:t>Funzioni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che</a:t>
            </a:r>
            <a:r>
              <a:rPr lang="en-US" b="0" i="0" dirty="0">
                <a:effectLst/>
                <a:latin typeface="-apple-system"/>
              </a:rPr>
              <a:t> </a:t>
            </a:r>
            <a:r>
              <a:rPr lang="en-US" b="0" i="0" dirty="0" err="1">
                <a:effectLst/>
                <a:latin typeface="-apple-system"/>
              </a:rPr>
              <a:t>convertono</a:t>
            </a:r>
            <a:r>
              <a:rPr lang="en-US" b="0" i="0" dirty="0">
                <a:effectLst/>
                <a:latin typeface="-apple-system"/>
              </a:rPr>
              <a:t> coordinate (latitude, longitude) in coordinate (</a:t>
            </a:r>
            <a:r>
              <a:rPr lang="en-US" b="0" i="0" dirty="0" err="1">
                <a:effectLst/>
                <a:latin typeface="-apple-system"/>
              </a:rPr>
              <a:t>x,y</a:t>
            </a:r>
            <a:r>
              <a:rPr lang="en-US" b="0" i="0" dirty="0"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-apple-system"/>
              </a:rPr>
              <a:t>geographic path generators</a:t>
            </a:r>
            <a:r>
              <a:rPr lang="en-US" dirty="0">
                <a:latin typeface="-apple-system"/>
              </a:rPr>
              <a:t>:</a:t>
            </a:r>
          </a:p>
          <a:p>
            <a:pPr lvl="1"/>
            <a:r>
              <a:rPr lang="en-US" b="0" i="0" dirty="0" err="1">
                <a:effectLst/>
                <a:latin typeface="-apple-system"/>
              </a:rPr>
              <a:t>Funzio</a:t>
            </a:r>
            <a:r>
              <a:rPr lang="en-US" dirty="0" err="1">
                <a:latin typeface="-apple-system"/>
              </a:rPr>
              <a:t>ni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che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convertono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forme</a:t>
            </a:r>
            <a:r>
              <a:rPr lang="en-US" dirty="0">
                <a:latin typeface="-apple-system"/>
              </a:rPr>
              <a:t> </a:t>
            </a:r>
            <a:r>
              <a:rPr lang="en-US" dirty="0" err="1">
                <a:latin typeface="-apple-system"/>
              </a:rPr>
              <a:t>GeoJSON</a:t>
            </a:r>
            <a:r>
              <a:rPr lang="en-US" dirty="0">
                <a:latin typeface="-apple-system"/>
              </a:rPr>
              <a:t> </a:t>
            </a:r>
            <a:r>
              <a:rPr lang="en-US" b="0" i="0" dirty="0">
                <a:effectLst/>
                <a:latin typeface="-apple-system"/>
              </a:rPr>
              <a:t>in path di SVG</a:t>
            </a:r>
          </a:p>
        </p:txBody>
      </p:sp>
    </p:spTree>
    <p:extLst>
      <p:ext uri="{BB962C8B-B14F-4D97-AF65-F5344CB8AC3E}">
        <p14:creationId xmlns:p14="http://schemas.microsoft.com/office/powerpoint/2010/main" val="381392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CE9D0-E363-464B-33EB-64FF870B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GeoJSON</a:t>
            </a:r>
            <a:endParaRPr lang="it-IT" dirty="0"/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310D6876-E99E-B539-841E-A21869A65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690" y="2178698"/>
            <a:ext cx="4490066" cy="4002142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6B2944D0-217E-E0D3-4FE3-03AC8536800F}"/>
              </a:ext>
            </a:extLst>
          </p:cNvPr>
          <p:cNvSpPr txBox="1"/>
          <p:nvPr/>
        </p:nvSpPr>
        <p:spPr>
          <a:xfrm>
            <a:off x="839788" y="2178698"/>
            <a:ext cx="58782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Lista di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1 feature contiene: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1 Proprietà (meta-informazioni)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1 Geometria in coordinate (</a:t>
            </a:r>
            <a:r>
              <a:rPr lang="it-IT" dirty="0" err="1"/>
              <a:t>lat</a:t>
            </a:r>
            <a:r>
              <a:rPr lang="it-IT" dirty="0"/>
              <a:t>, long)</a:t>
            </a:r>
          </a:p>
        </p:txBody>
      </p:sp>
    </p:spTree>
    <p:extLst>
      <p:ext uri="{BB962C8B-B14F-4D97-AF65-F5344CB8AC3E}">
        <p14:creationId xmlns:p14="http://schemas.microsoft.com/office/powerpoint/2010/main" val="1951387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5AE36-CC65-B85B-B8BD-53CBCDA8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EC2AF5-9631-A0BE-586E-4B426A947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GeoJSON</a:t>
            </a:r>
            <a:endParaRPr lang="it-IT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A14E0251-3983-BEC4-048D-FBCCAD1A5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182" y="2767598"/>
            <a:ext cx="3768849" cy="3306632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AAC28A7A-6951-0607-E734-7DC6F248E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162" y="2767598"/>
            <a:ext cx="2934434" cy="330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36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3246E-2DBA-4436-A7E3-8775848B7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2DEF66-59F0-D0FD-1C2A-670148E96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GeoJSON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0B82BB5-9C53-28E2-2EF5-40B20A9D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285" y="3071238"/>
            <a:ext cx="3670042" cy="3143823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8D393E9-04F6-1EA7-03FD-268FA5F3E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406" y="3071238"/>
            <a:ext cx="4700904" cy="314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00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7909D-7732-80C4-D5F4-7FC44057C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9EB942-165B-91AA-CA8B-4D7871AF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GeoJSON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71A788A-EC2A-0351-822B-1FD60E351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881" y="2057400"/>
            <a:ext cx="3932237" cy="41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48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9F837-DDEE-A2A7-C850-1AB5A4A25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495620-E3A7-3B95-9F19-7B13D736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Projections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6CDCAD-E66A-D4B5-D145-450E80B00697}"/>
              </a:ext>
            </a:extLst>
          </p:cNvPr>
          <p:cNvSpPr txBox="1"/>
          <p:nvPr/>
        </p:nvSpPr>
        <p:spPr>
          <a:xfrm>
            <a:off x="839788" y="2170309"/>
            <a:ext cx="1096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Sono funzioni abbastanza complesse…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05077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09F837-DDEE-A2A7-C850-1AB5A4A25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523CDFC6-1A90-DCD3-B89C-75D545940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001" y="2505075"/>
            <a:ext cx="4201360" cy="368458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5495620-E3A7-3B95-9F19-7B13D736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Projections</a:t>
            </a:r>
            <a:endParaRPr lang="it-IT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6CDCAD-E66A-D4B5-D145-450E80B00697}"/>
              </a:ext>
            </a:extLst>
          </p:cNvPr>
          <p:cNvSpPr txBox="1"/>
          <p:nvPr/>
        </p:nvSpPr>
        <p:spPr>
          <a:xfrm>
            <a:off x="839788" y="2170309"/>
            <a:ext cx="1096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Sono funzioni abbastanza complesse…</a:t>
            </a:r>
            <a:endParaRPr lang="it-IT" dirty="0"/>
          </a:p>
        </p:txBody>
      </p:sp>
      <p:pic>
        <p:nvPicPr>
          <p:cNvPr id="8" name="Content Placeholder 13">
            <a:extLst>
              <a:ext uri="{FF2B5EF4-FFF2-40B4-BE49-F238E27FC236}">
                <a16:creationId xmlns:a16="http://schemas.microsoft.com/office/drawing/2014/main" id="{4E6A5E01-6517-B7ED-5E33-197AB191E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642" y="382090"/>
            <a:ext cx="4669322" cy="63529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0A57A2-5CA9-4A2C-3E04-4115EFCBE6A4}"/>
              </a:ext>
            </a:extLst>
          </p:cNvPr>
          <p:cNvSpPr txBox="1"/>
          <p:nvPr/>
        </p:nvSpPr>
        <p:spPr>
          <a:xfrm>
            <a:off x="839788" y="6513589"/>
            <a:ext cx="666205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it-IT" sz="1400" b="0" i="0" u="none" strike="noStrike" dirty="0" err="1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Šavrič</a:t>
            </a:r>
            <a:r>
              <a:rPr lang="it-IT" sz="1400" b="0" i="0" u="none" strike="noStrike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 et al.: </a:t>
            </a:r>
            <a:r>
              <a:rPr lang="en-US" sz="1400" b="0" i="1" u="none" strike="noStrike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The Equal Earth map projection </a:t>
            </a:r>
            <a:r>
              <a:rPr lang="it-IT" sz="1400" b="0" i="0" u="none" strike="noStrike" dirty="0">
                <a:solidFill>
                  <a:srgbClr val="666666"/>
                </a:solidFill>
                <a:effectLst/>
                <a:latin typeface="Arial" panose="020B0604020202020204" pitchFamily="34" charset="0"/>
              </a:rPr>
              <a:t>(2019)</a:t>
            </a:r>
            <a:endParaRPr lang="it-IT" sz="1400" b="0" dirty="0"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E6A932-B3E5-3BCF-D90E-29CA3C1172A7}"/>
              </a:ext>
            </a:extLst>
          </p:cNvPr>
          <p:cNvSpPr/>
          <p:nvPr/>
        </p:nvSpPr>
        <p:spPr>
          <a:xfrm>
            <a:off x="1318001" y="3375660"/>
            <a:ext cx="2853405" cy="7173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449974-630A-F539-7B34-7E5A4B2589AE}"/>
              </a:ext>
            </a:extLst>
          </p:cNvPr>
          <p:cNvSpPr txBox="1"/>
          <p:nvPr/>
        </p:nvSpPr>
        <p:spPr>
          <a:xfrm>
            <a:off x="7072595" y="2906794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>
                <a:solidFill>
                  <a:srgbClr val="FF0000"/>
                </a:solidFill>
              </a:rPr>
              <a:t>X </a:t>
            </a:r>
            <a:r>
              <a:rPr lang="it-IT" sz="800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endParaRPr lang="it-IT" sz="8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8715A1-89DE-0890-DA24-C73A3F255FB3}"/>
              </a:ext>
            </a:extLst>
          </p:cNvPr>
          <p:cNvSpPr txBox="1"/>
          <p:nvPr/>
        </p:nvSpPr>
        <p:spPr>
          <a:xfrm>
            <a:off x="7075801" y="3070729"/>
            <a:ext cx="357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>
                <a:solidFill>
                  <a:srgbClr val="FF0000"/>
                </a:solidFill>
              </a:rPr>
              <a:t>Y </a:t>
            </a:r>
            <a:r>
              <a:rPr lang="it-IT" sz="800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endParaRPr lang="it-IT" sz="800" dirty="0">
              <a:solidFill>
                <a:srgbClr val="FF0000"/>
              </a:solidFill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79B00AF4-39B7-4A49-E58D-F37891038552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4171406" y="3108732"/>
            <a:ext cx="2901189" cy="625613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274D4FD-73D4-D2E0-D7D2-52FFCB1C9B6A}"/>
              </a:ext>
            </a:extLst>
          </p:cNvPr>
          <p:cNvSpPr/>
          <p:nvPr/>
        </p:nvSpPr>
        <p:spPr>
          <a:xfrm>
            <a:off x="7072595" y="2954843"/>
            <a:ext cx="4269370" cy="307778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FF96C2-BF02-027B-61D4-F53CFD22E4B0}"/>
              </a:ext>
            </a:extLst>
          </p:cNvPr>
          <p:cNvSpPr/>
          <p:nvPr/>
        </p:nvSpPr>
        <p:spPr>
          <a:xfrm>
            <a:off x="4810126" y="4290746"/>
            <a:ext cx="709234" cy="14781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8B3D16-0C99-7999-1636-045843E3AC9B}"/>
              </a:ext>
            </a:extLst>
          </p:cNvPr>
          <p:cNvSpPr/>
          <p:nvPr/>
        </p:nvSpPr>
        <p:spPr>
          <a:xfrm>
            <a:off x="5495960" y="4290654"/>
            <a:ext cx="347628" cy="1478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3DD272A-CEC6-B057-C645-40C836170C1C}"/>
              </a:ext>
            </a:extLst>
          </p:cNvPr>
          <p:cNvSpPr/>
          <p:nvPr/>
        </p:nvSpPr>
        <p:spPr>
          <a:xfrm>
            <a:off x="1317999" y="4438466"/>
            <a:ext cx="3933270" cy="15379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A0F565-D327-8DDA-F63F-301563ADD540}"/>
              </a:ext>
            </a:extLst>
          </p:cNvPr>
          <p:cNvSpPr/>
          <p:nvPr/>
        </p:nvSpPr>
        <p:spPr>
          <a:xfrm>
            <a:off x="993773" y="4427796"/>
            <a:ext cx="347628" cy="1727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1C5F5C2-2CAC-B0D4-71D5-17E361B61F21}"/>
              </a:ext>
            </a:extLst>
          </p:cNvPr>
          <p:cNvSpPr/>
          <p:nvPr/>
        </p:nvSpPr>
        <p:spPr>
          <a:xfrm>
            <a:off x="7159999" y="4087000"/>
            <a:ext cx="3152401" cy="10310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0FF614-1826-A19B-36CB-7622BAF03745}"/>
              </a:ext>
            </a:extLst>
          </p:cNvPr>
          <p:cNvSpPr/>
          <p:nvPr/>
        </p:nvSpPr>
        <p:spPr>
          <a:xfrm>
            <a:off x="7329488" y="4592259"/>
            <a:ext cx="1198563" cy="13849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5EDBF919-99E9-F794-2604-44F145AD7DF7}"/>
              </a:ext>
            </a:extLst>
          </p:cNvPr>
          <p:cNvCxnSpPr>
            <a:cxnSpLocks/>
            <a:stCxn id="21" idx="1"/>
            <a:endCxn id="24" idx="1"/>
          </p:cNvCxnSpPr>
          <p:nvPr/>
        </p:nvCxnSpPr>
        <p:spPr>
          <a:xfrm rot="10800000" flipH="1" flipV="1">
            <a:off x="5495959" y="4364560"/>
            <a:ext cx="1664039" cy="237990"/>
          </a:xfrm>
          <a:prstGeom prst="curvedConnector3">
            <a:avLst>
              <a:gd name="adj1" fmla="val 41736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352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366</Words>
  <Application>Microsoft Office PowerPoint</Application>
  <PresentationFormat>Widescreen</PresentationFormat>
  <Paragraphs>66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Wingdings</vt:lpstr>
      <vt:lpstr>Tema di Office</vt:lpstr>
      <vt:lpstr>Mappe</vt:lpstr>
      <vt:lpstr>Latitude &amp; Longitudine</vt:lpstr>
      <vt:lpstr>3 informazioni chiave per capire le mappe</vt:lpstr>
      <vt:lpstr>GeoJSON</vt:lpstr>
      <vt:lpstr>GeoJSON</vt:lpstr>
      <vt:lpstr>GeoJSON</vt:lpstr>
      <vt:lpstr>GeoJSON</vt:lpstr>
      <vt:lpstr>Projections</vt:lpstr>
      <vt:lpstr>Projections</vt:lpstr>
      <vt:lpstr>Projections</vt:lpstr>
      <vt:lpstr>Projections</vt:lpstr>
      <vt:lpstr>Geographic Path Generator</vt:lpstr>
      <vt:lpstr>Esercizio 1</vt:lpstr>
      <vt:lpstr>Geographic Path Generator</vt:lpstr>
      <vt:lpstr>Esercizio 2</vt:lpstr>
      <vt:lpstr>Esercizio 3</vt:lpstr>
      <vt:lpstr>Extra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Mappe</dc:title>
  <dc:creator>Jacopo Mereu</dc:creator>
  <cp:lastModifiedBy>Jacopo Mereu</cp:lastModifiedBy>
  <cp:revision>9</cp:revision>
  <dcterms:created xsi:type="dcterms:W3CDTF">2024-02-19T10:27:15Z</dcterms:created>
  <dcterms:modified xsi:type="dcterms:W3CDTF">2024-05-17T15:38:47Z</dcterms:modified>
</cp:coreProperties>
</file>

<file path=docProps/thumbnail.jpeg>
</file>